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37" autoAdjust="0"/>
    <p:restoredTop sz="71701" autoAdjust="0"/>
  </p:normalViewPr>
  <p:slideViewPr>
    <p:cSldViewPr snapToGrid="0">
      <p:cViewPr varScale="1">
        <p:scale>
          <a:sx n="88" d="100"/>
          <a:sy n="88" d="100"/>
        </p:scale>
        <p:origin x="1176"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5/30/19 5:03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5/30/19 5:03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a:t>
            </a:r>
            <a:r>
              <a:rPr lang="en-US" dirty="0" err="1"/>
              <a:t>Cocoapods</a:t>
            </a:r>
            <a:endParaRPr lang="en-US" dirty="0"/>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18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570208"/>
          </a:xfrm>
        </p:spPr>
        <p:txBody>
          <a:bodyPr/>
          <a:lstStyle/>
          <a:p>
            <a:r>
              <a:rPr lang="en-US" dirty="0"/>
              <a:t>Azure AD provides an iOS implementation of the Microsoft Authentication Library (MSAL)</a:t>
            </a:r>
          </a:p>
          <a:p>
            <a:endParaRPr lang="en-US" dirty="0"/>
          </a:p>
          <a:p>
            <a:r>
              <a:rPr lang="en-US" dirty="0"/>
              <a:t>Add to the project using </a:t>
            </a:r>
            <a:r>
              <a:rPr lang="en-US" dirty="0" err="1"/>
              <a:t>CocoaPods</a:t>
            </a:r>
            <a:r>
              <a:rPr lang="en-US" dirty="0"/>
              <a:t> (build and  package manager)</a:t>
            </a:r>
          </a:p>
          <a:p>
            <a:endParaRPr lang="en-US" dirty="0"/>
          </a:p>
          <a:p>
            <a:r>
              <a:rPr lang="en-US" dirty="0"/>
              <a:t>MSAL handles integration with iOS to use the  default browser to display the Azure AD login &amp; delegated consent experience</a:t>
            </a:r>
          </a:p>
          <a:p>
            <a:endParaRPr lang="en-US" dirty="0"/>
          </a:p>
          <a:p>
            <a:r>
              <a:rPr lang="en-US" dirty="0"/>
              <a:t>MSAL &amp; Microsoft Graph iOS SDK are not Compatible</a:t>
            </a:r>
          </a:p>
          <a:p>
            <a:endParaRPr lang="en-US" dirty="0"/>
          </a:p>
          <a:p>
            <a:r>
              <a:rPr lang="en-US" dirty="0"/>
              <a:t>*if using MSAL, leverage the Microsoft Graph REST API</a:t>
            </a:r>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529660" y="1476621"/>
            <a:ext cx="11375536" cy="4039632"/>
          </a:xfrm>
        </p:spPr>
        <p:txBody>
          <a:bodyPr/>
          <a:lstStyle/>
          <a:p>
            <a:r>
              <a:rPr lang="en-US" dirty="0"/>
              <a:t>Azure AD Portal</a:t>
            </a:r>
          </a:p>
          <a:p>
            <a:endParaRPr lang="en-US" dirty="0">
              <a:hlinkClick r:id="rId3"/>
            </a:endParaRPr>
          </a:p>
          <a:p>
            <a:pPr lvl="1"/>
            <a:r>
              <a:rPr lang="en-US" dirty="0">
                <a:hlinkClick r:id="rId3"/>
              </a:rPr>
              <a:t>https://aad.portal.azure.com</a:t>
            </a:r>
            <a:endParaRPr lang="en-US" dirty="0">
              <a:solidFill>
                <a:schemeClr val="bg1">
                  <a:lumMod val="10000"/>
                </a:schemeClr>
              </a:solidFill>
            </a:endParaRPr>
          </a:p>
          <a:p>
            <a:pPr lvl="1"/>
            <a:endParaRPr lang="en-US" dirty="0">
              <a:solidFill>
                <a:schemeClr val="bg1">
                  <a:lumMod val="10000"/>
                </a:schemeClr>
              </a:solidFill>
            </a:endParaRPr>
          </a:p>
          <a:p>
            <a:pPr lvl="1"/>
            <a:r>
              <a:rPr lang="en-US" dirty="0">
                <a:solidFill>
                  <a:schemeClr val="bg1">
                    <a:lumMod val="10000"/>
                  </a:schemeClr>
                </a:solidFill>
              </a:rPr>
              <a:t>Login using Microsoft Account (MSA) / Azure AD account (work or school)</a:t>
            </a:r>
          </a:p>
          <a:p>
            <a:pPr lvl="1"/>
            <a:endParaRPr lang="en-US" dirty="0">
              <a:solidFill>
                <a:schemeClr val="bg1">
                  <a:lumMod val="10000"/>
                </a:schemeClr>
              </a:solidFill>
            </a:endParaRPr>
          </a:p>
          <a:p>
            <a:pPr lvl="1"/>
            <a:r>
              <a:rPr lang="en-US" dirty="0">
                <a:solidFill>
                  <a:schemeClr val="bg1">
                    <a:lumMod val="10000"/>
                  </a:schemeClr>
                </a:solidFill>
              </a:rPr>
              <a:t>Create Azure AD apps that use the v1 or v2 authorization endpoint</a:t>
            </a:r>
          </a:p>
          <a:p>
            <a:pPr lvl="1"/>
            <a:endParaRPr lang="en-US" dirty="0">
              <a:solidFill>
                <a:schemeClr val="bg1">
                  <a:lumMod val="10000"/>
                </a:schemeClr>
              </a:solidFill>
            </a:endParaRPr>
          </a:p>
          <a:p>
            <a:pPr lvl="1"/>
            <a:r>
              <a:rPr lang="en-US" dirty="0">
                <a:solidFill>
                  <a:schemeClr val="bg1">
                    <a:lumMod val="10000"/>
                  </a:schemeClr>
                </a:solidFill>
              </a:rPr>
              <a:t>Use Azure AD’s ADAL / MSAL SDK for authentication</a:t>
            </a:r>
          </a:p>
        </p:txBody>
      </p:sp>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Active Directory Admin Portal</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Azure AD Admin Portal</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2" name="Picture 1">
            <a:extLst>
              <a:ext uri="{FF2B5EF4-FFF2-40B4-BE49-F238E27FC236}">
                <a16:creationId xmlns:a16="http://schemas.microsoft.com/office/drawing/2014/main" id="{6A564BC7-66A9-A847-9D17-EE8C40207F0C}"/>
              </a:ext>
            </a:extLst>
          </p:cNvPr>
          <p:cNvPicPr>
            <a:picLocks noChangeAspect="1"/>
          </p:cNvPicPr>
          <p:nvPr/>
        </p:nvPicPr>
        <p:blipFill>
          <a:blip r:embed="rId3"/>
          <a:stretch>
            <a:fillRect/>
          </a:stretch>
        </p:blipFill>
        <p:spPr>
          <a:xfrm>
            <a:off x="393694" y="1741394"/>
            <a:ext cx="3690937" cy="3004833"/>
          </a:xfrm>
          <a:prstGeom prst="rect">
            <a:avLst/>
          </a:prstGeom>
        </p:spPr>
      </p:pic>
      <p:pic>
        <p:nvPicPr>
          <p:cNvPr id="8" name="Picture 7">
            <a:extLst>
              <a:ext uri="{FF2B5EF4-FFF2-40B4-BE49-F238E27FC236}">
                <a16:creationId xmlns:a16="http://schemas.microsoft.com/office/drawing/2014/main" id="{9136D252-D62C-594C-92C1-7FB6741B6930}"/>
              </a:ext>
            </a:extLst>
          </p:cNvPr>
          <p:cNvPicPr>
            <a:picLocks noChangeAspect="1"/>
          </p:cNvPicPr>
          <p:nvPr/>
        </p:nvPicPr>
        <p:blipFill>
          <a:blip r:embed="rId4"/>
          <a:stretch>
            <a:fillRect/>
          </a:stretch>
        </p:blipFill>
        <p:spPr>
          <a:xfrm>
            <a:off x="4156075" y="2321977"/>
            <a:ext cx="3179074" cy="1863952"/>
          </a:xfrm>
          <a:prstGeom prst="rect">
            <a:avLst/>
          </a:prstGeom>
        </p:spPr>
      </p:pic>
      <p:pic>
        <p:nvPicPr>
          <p:cNvPr id="10" name="Picture 9">
            <a:extLst>
              <a:ext uri="{FF2B5EF4-FFF2-40B4-BE49-F238E27FC236}">
                <a16:creationId xmlns:a16="http://schemas.microsoft.com/office/drawing/2014/main" id="{2A0988C7-3CB3-B543-9D96-683136C31E55}"/>
              </a:ext>
            </a:extLst>
          </p:cNvPr>
          <p:cNvPicPr>
            <a:picLocks noChangeAspect="1"/>
          </p:cNvPicPr>
          <p:nvPr/>
        </p:nvPicPr>
        <p:blipFill>
          <a:blip r:embed="rId5"/>
          <a:stretch>
            <a:fillRect/>
          </a:stretch>
        </p:blipFill>
        <p:spPr>
          <a:xfrm>
            <a:off x="8077200" y="1968500"/>
            <a:ext cx="4032663" cy="235335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1413</Words>
  <Application>Microsoft Macintosh PowerPoint</Application>
  <PresentationFormat>Custom</PresentationFormat>
  <Paragraphs>174</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iOS native apps with the Microsoft Graph REST API</vt:lpstr>
      <vt:lpstr>Building Microsoft  Graph applications</vt:lpstr>
      <vt:lpstr>Azure AD OAuth in Microsoft 365</vt:lpstr>
      <vt:lpstr>OAuth basics</vt:lpstr>
      <vt:lpstr>Endpoint versions</vt:lpstr>
      <vt:lpstr>Key improvements v2.0 versus v1</vt:lpstr>
      <vt:lpstr>SDKs</vt:lpstr>
      <vt:lpstr>Azure Active Directory Admin Portal</vt:lpstr>
      <vt:lpstr>Azure AD Admin Portal</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2019-05-30T21:10:13Z</dcterms:modified>
</cp:coreProperties>
</file>